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88D91D-3C6F-4C5F-BFA7-70E41DDCC138}" type="datetimeFigureOut">
              <a:rPr lang="en-GB" smtClean="0"/>
              <a:t>09/10/2015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DD8D50-154B-418F-B6C1-EAA32081E5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279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184" y="4343145"/>
            <a:ext cx="5029635" cy="4115019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Times" charset="0"/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27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dirty="0">
              <a:latin typeface="Times" charset="0"/>
              <a:ea typeface="MS PGothic" charset="0"/>
            </a:endParaRPr>
          </a:p>
        </p:txBody>
      </p:sp>
      <p:sp>
        <p:nvSpPr>
          <p:cNvPr id="5027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9pPr>
          </a:lstStyle>
          <a:p>
            <a:fld id="{6CE75606-4527-EA40-AA59-DDC58ABB0CB1}" type="slidenum">
              <a:rPr lang="en-US" sz="1200">
                <a:solidFill>
                  <a:prstClr val="black"/>
                </a:solidFill>
              </a:rPr>
              <a:pPr/>
              <a:t>2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27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US" dirty="0" smtClean="0">
                <a:latin typeface="Times" charset="0"/>
                <a:ea typeface="MS PGothic" charset="0"/>
              </a:rPr>
              <a:t>Sites need to be added</a:t>
            </a:r>
            <a:endParaRPr lang="en-US" dirty="0">
              <a:latin typeface="Times" charset="0"/>
              <a:ea typeface="MS PGothic" charset="0"/>
            </a:endParaRPr>
          </a:p>
        </p:txBody>
      </p:sp>
      <p:sp>
        <p:nvSpPr>
          <p:cNvPr id="5027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charset="0"/>
                <a:cs typeface="MS PGothic" charset="0"/>
              </a:defRPr>
            </a:lvl9pPr>
          </a:lstStyle>
          <a:p>
            <a:fld id="{6CE75606-4527-EA40-AA59-DDC58ABB0CB1}" type="slidenum">
              <a:rPr lang="en-US" sz="1200">
                <a:solidFill>
                  <a:prstClr val="black"/>
                </a:solidFill>
              </a:rPr>
              <a:pPr/>
              <a:t>3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38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519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9100" y="152400"/>
            <a:ext cx="2179638" cy="64770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88100" cy="64770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017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67750" cy="8382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28600" y="1219200"/>
            <a:ext cx="8720138" cy="54102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291270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67750" cy="8382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8720138" cy="26289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4000500"/>
            <a:ext cx="8720138" cy="26289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494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latin typeface="Times" charset="0"/>
                <a:ea typeface="ＭＳ Ｐゴシック" charset="-128"/>
                <a:cs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latin typeface="Times" charset="0"/>
                <a:ea typeface="ＭＳ Ｐゴシック" charset="-128"/>
                <a:cs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03BD4C-37F7-F74A-BDB1-A8201681F8E1}" type="slidenum">
              <a:rPr lang="en-US" sz="2400">
                <a:solidFill>
                  <a:srgbClr val="FFFFFF"/>
                </a:solidFill>
                <a:latin typeface="Times" charset="0"/>
                <a:ea typeface="ＭＳ Ｐゴシック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2400">
              <a:solidFill>
                <a:srgbClr val="FFFFFF"/>
              </a:solidFill>
              <a:latin typeface="Times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433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1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5636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4283075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4075" y="1219200"/>
            <a:ext cx="4284663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765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566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523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185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4142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7352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19200"/>
            <a:ext cx="8720138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6775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38099" dir="2700000" algn="ctr" rotWithShape="0">
              <a:srgbClr val="000000">
                <a:alpha val="74998"/>
              </a:srgbClr>
            </a:outerShdw>
          </a:effec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8527313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  <a:ea typeface="ＭＳ Ｐゴシック" pitchFamily="-65" charset="-128"/>
          <a:cs typeface="ＭＳ Ｐゴシック" pitchFamily="-6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  <a:ea typeface="ＭＳ Ｐゴシック" pitchFamily="-65" charset="-128"/>
          <a:cs typeface="ＭＳ Ｐゴシック" pitchFamily="-6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  <a:ea typeface="ＭＳ Ｐゴシック" pitchFamily="-65" charset="-128"/>
          <a:cs typeface="ＭＳ Ｐゴシック" pitchFamily="-6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charset="0"/>
        <a:buChar char="p"/>
        <a:defRPr sz="28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charset="0"/>
        <a:buChar char="p"/>
        <a:defRPr sz="2400">
          <a:solidFill>
            <a:schemeClr val="tx1"/>
          </a:solidFill>
          <a:latin typeface="+mn-lt"/>
          <a:ea typeface="ＭＳ Ｐゴシック" pitchFamily="-11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 3" charset="0"/>
        <a:buChar char="p"/>
        <a:defRPr sz="2000">
          <a:solidFill>
            <a:schemeClr val="tx1"/>
          </a:solidFill>
          <a:latin typeface="+mn-lt"/>
          <a:ea typeface="ＭＳ Ｐゴシック" pitchFamily="-11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Font typeface="Wingdings 3" charset="0"/>
        <a:buChar char="p"/>
        <a:defRPr>
          <a:solidFill>
            <a:schemeClr val="tx1"/>
          </a:solidFill>
          <a:latin typeface="+mn-lt"/>
          <a:ea typeface="ＭＳ Ｐゴシック" pitchFamily="-11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Font typeface="Wingdings 3" charset="0"/>
        <a:buChar char="p"/>
        <a:defRPr sz="1000">
          <a:solidFill>
            <a:schemeClr val="tx1"/>
          </a:solidFill>
          <a:latin typeface="+mn-lt"/>
          <a:ea typeface="ＭＳ Ｐゴシック" pitchFamily="-111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Font typeface="Wingdings 3" pitchFamily="-111" charset="2"/>
        <a:buChar char="p"/>
        <a:defRPr sz="1000">
          <a:solidFill>
            <a:schemeClr val="tx1"/>
          </a:solidFill>
          <a:latin typeface="+mn-lt"/>
          <a:ea typeface="ＭＳ Ｐゴシック" pitchFamily="-111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Font typeface="Wingdings 3" pitchFamily="-111" charset="2"/>
        <a:buChar char="p"/>
        <a:defRPr sz="1000">
          <a:solidFill>
            <a:schemeClr val="tx1"/>
          </a:solidFill>
          <a:latin typeface="+mn-lt"/>
          <a:ea typeface="ＭＳ Ｐゴシック" pitchFamily="-111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Font typeface="Wingdings 3" pitchFamily="-111" charset="2"/>
        <a:buChar char="p"/>
        <a:defRPr sz="10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Font typeface="Wingdings 3" pitchFamily="-111" charset="2"/>
        <a:buChar char="p"/>
        <a:defRPr sz="10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 idx="4294967295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ea typeface="ＭＳ Ｐゴシック" charset="0"/>
                <a:cs typeface="ＭＳ Ｐゴシック" charset="0"/>
              </a:rPr>
              <a:t>Triple </a:t>
            </a:r>
            <a:r>
              <a:rPr lang="en-GB" dirty="0" err="1">
                <a:solidFill>
                  <a:srgbClr val="FFFF00"/>
                </a:solidFill>
                <a:ea typeface="ＭＳ Ｐゴシック" charset="0"/>
                <a:cs typeface="ＭＳ Ｐゴシック" charset="0"/>
              </a:rPr>
              <a:t>Antiplatelets</a:t>
            </a:r>
            <a:r>
              <a:rPr lang="en-GB" dirty="0">
                <a:solidFill>
                  <a:srgbClr val="FFFF00"/>
                </a:solidFill>
                <a:ea typeface="ＭＳ Ｐゴシック" charset="0"/>
                <a:cs typeface="ＭＳ Ｐゴシック" charset="0"/>
              </a:rPr>
              <a:t> for Reducing Dependency after Ischaemic Stroke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sz="2000" dirty="0" smtClean="0">
              <a:solidFill>
                <a:srgbClr val="FFFFFF"/>
              </a:solidFill>
              <a:latin typeface="Verdana" charset="0"/>
              <a:ea typeface="MS PGothic" charset="0"/>
            </a:endParaRPr>
          </a:p>
          <a:p>
            <a:pPr marL="0" indent="0" algn="ctr">
              <a:buNone/>
            </a:pPr>
            <a:endParaRPr lang="en-GB" sz="2000" dirty="0">
              <a:solidFill>
                <a:srgbClr val="FFFFFF"/>
              </a:solidFill>
              <a:latin typeface="Verdana" charset="0"/>
              <a:ea typeface="MS PGothic" charset="0"/>
            </a:endParaRPr>
          </a:p>
          <a:p>
            <a:pPr marL="0" indent="0" algn="ctr">
              <a:buNone/>
            </a:pPr>
            <a:endParaRPr lang="en-GB" sz="2000" dirty="0" smtClean="0">
              <a:solidFill>
                <a:srgbClr val="FFFFFF"/>
              </a:solidFill>
              <a:latin typeface="Verdana" charset="0"/>
              <a:ea typeface="MS PGothic" charset="0"/>
            </a:endParaRPr>
          </a:p>
          <a:p>
            <a:pPr marL="0" indent="0" algn="ctr">
              <a:buNone/>
            </a:pPr>
            <a:endParaRPr lang="en-GB" sz="2000" dirty="0">
              <a:solidFill>
                <a:srgbClr val="FFFFFF"/>
              </a:solidFill>
              <a:latin typeface="Verdana" charset="0"/>
              <a:ea typeface="MS PGothic" charset="0"/>
            </a:endParaRPr>
          </a:p>
          <a:p>
            <a:pPr marL="0" indent="0" algn="ctr">
              <a:buNone/>
            </a:pPr>
            <a:r>
              <a:rPr lang="en-GB" sz="4800" dirty="0" smtClean="0">
                <a:solidFill>
                  <a:srgbClr val="FFFFFF"/>
                </a:solidFill>
                <a:latin typeface="Verdana" charset="0"/>
                <a:ea typeface="MS PGothic" charset="0"/>
              </a:rPr>
              <a:t>Parallel Session</a:t>
            </a:r>
            <a:endParaRPr lang="en-GB" sz="4800" dirty="0">
              <a:solidFill>
                <a:srgbClr val="FFFFFF"/>
              </a:solidFill>
              <a:latin typeface="Verdana" charset="0"/>
              <a:ea typeface="MS PGothic" charset="0"/>
            </a:endParaRPr>
          </a:p>
        </p:txBody>
      </p:sp>
      <p:pic>
        <p:nvPicPr>
          <p:cNvPr id="49156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359" y="4825042"/>
            <a:ext cx="163036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7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6074" y="4825042"/>
            <a:ext cx="169703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8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655" y="4825042"/>
            <a:ext cx="19637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9" name="Picture 11" descr="BHFLog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5128" y="1706166"/>
            <a:ext cx="9144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2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541" y="1786830"/>
            <a:ext cx="914400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4"/>
          <p:cNvSpPr txBox="1">
            <a:spLocks/>
          </p:cNvSpPr>
          <p:nvPr/>
        </p:nvSpPr>
        <p:spPr bwMode="auto">
          <a:xfrm>
            <a:off x="6477000" y="6477000"/>
            <a:ext cx="2667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000" dirty="0" err="1">
                <a:solidFill>
                  <a:srgbClr val="E2FA2E"/>
                </a:solidFill>
                <a:latin typeface="Verdana" charset="0"/>
              </a:rPr>
              <a:t>www.tardistrial.org</a:t>
            </a:r>
            <a:endParaRPr lang="en-GB" sz="2000" dirty="0">
              <a:solidFill>
                <a:srgbClr val="E2FA2E"/>
              </a:solidFill>
              <a:latin typeface="Verdana" charset="0"/>
            </a:endParaRPr>
          </a:p>
        </p:txBody>
      </p:sp>
      <p:pic>
        <p:nvPicPr>
          <p:cNvPr id="12" name="Picture 18" descr="Logo rounded dia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5038" y="0"/>
            <a:ext cx="58896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023721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00"/>
                </a:solidFill>
              </a:rPr>
              <a:t>Delegation Log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solidFill>
                <a:srgbClr val="FFFFFF"/>
              </a:solidFill>
              <a:cs typeface="Verdana"/>
            </a:endParaRPr>
          </a:p>
          <a:p>
            <a:endParaRPr lang="en-US" dirty="0">
              <a:solidFill>
                <a:srgbClr val="FFFFFF"/>
              </a:solidFill>
              <a:cs typeface="Verdana"/>
            </a:endParaRPr>
          </a:p>
          <a:p>
            <a:endParaRPr lang="en-US" dirty="0" smtClean="0">
              <a:solidFill>
                <a:srgbClr val="FFFFFF"/>
              </a:solidFill>
              <a:cs typeface="Verdana"/>
            </a:endParaRPr>
          </a:p>
          <a:p>
            <a:endParaRPr lang="en-US" dirty="0">
              <a:solidFill>
                <a:srgbClr val="FFFFFF"/>
              </a:solidFill>
              <a:cs typeface="Verdana"/>
            </a:endParaRPr>
          </a:p>
          <a:p>
            <a:endParaRPr lang="en-US" dirty="0" smtClean="0">
              <a:solidFill>
                <a:srgbClr val="FFFFFF"/>
              </a:solidFill>
              <a:cs typeface="Verdana"/>
            </a:endParaRPr>
          </a:p>
          <a:p>
            <a:endParaRPr lang="en-US" dirty="0">
              <a:solidFill>
                <a:srgbClr val="FFFFFF"/>
              </a:solidFill>
              <a:cs typeface="Verdana"/>
            </a:endParaRPr>
          </a:p>
          <a:p>
            <a:endParaRPr lang="en-US" dirty="0" smtClean="0">
              <a:solidFill>
                <a:srgbClr val="FFFFFF"/>
              </a:solidFill>
              <a:cs typeface="Verdana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FF"/>
                </a:solidFill>
                <a:cs typeface="Verdana"/>
              </a:rPr>
              <a:t>Please </a:t>
            </a:r>
            <a:r>
              <a:rPr lang="en-US" dirty="0">
                <a:solidFill>
                  <a:srgbClr val="FFFFFF"/>
                </a:solidFill>
                <a:cs typeface="Verdana"/>
              </a:rPr>
              <a:t>remember to add new staff to the delegation log and send CV/GCP with the updated log to the trials </a:t>
            </a:r>
            <a:r>
              <a:rPr lang="en-US" dirty="0" smtClean="0">
                <a:solidFill>
                  <a:srgbClr val="FFFFFF"/>
                </a:solidFill>
                <a:cs typeface="Verdana"/>
              </a:rPr>
              <a:t>office</a:t>
            </a:r>
            <a:endParaRPr lang="en-US" dirty="0">
              <a:solidFill>
                <a:srgbClr val="FFFFFF"/>
              </a:solidFill>
              <a:cs typeface="Verdana"/>
            </a:endParaRPr>
          </a:p>
        </p:txBody>
      </p:sp>
      <p:sp>
        <p:nvSpPr>
          <p:cNvPr id="6" name="Title 4"/>
          <p:cNvSpPr txBox="1">
            <a:spLocks/>
          </p:cNvSpPr>
          <p:nvPr/>
        </p:nvSpPr>
        <p:spPr bwMode="auto">
          <a:xfrm>
            <a:off x="6477000" y="6477000"/>
            <a:ext cx="2667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000" dirty="0" err="1">
                <a:solidFill>
                  <a:srgbClr val="E2FA2E"/>
                </a:solidFill>
                <a:latin typeface="Verdana" charset="0"/>
              </a:rPr>
              <a:t>www.tardistrial.org</a:t>
            </a:r>
            <a:endParaRPr lang="en-GB" sz="2000" dirty="0">
              <a:solidFill>
                <a:srgbClr val="E2FA2E"/>
              </a:solidFill>
              <a:latin typeface="Verdana" charset="0"/>
            </a:endParaRPr>
          </a:p>
        </p:txBody>
      </p:sp>
      <p:pic>
        <p:nvPicPr>
          <p:cNvPr id="10" name="Content Placeholder 4" descr="Screen Shot 2015-09-10 at 13.01.3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12" b="14412"/>
          <a:stretch>
            <a:fillRect/>
          </a:stretch>
        </p:blipFill>
        <p:spPr bwMode="auto">
          <a:xfrm>
            <a:off x="1187624" y="980728"/>
            <a:ext cx="6677572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pic>
      <p:pic>
        <p:nvPicPr>
          <p:cNvPr id="11" name="Picture 18" descr="Logo rounded dia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5038" y="0"/>
            <a:ext cx="58896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1881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FF00"/>
                </a:solidFill>
              </a:rPr>
              <a:t>Randomisation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rgbClr val="FFFFFF"/>
                </a:solidFill>
              </a:rPr>
              <a:t>For </a:t>
            </a:r>
            <a:r>
              <a:rPr lang="en-US" dirty="0" err="1">
                <a:solidFill>
                  <a:srgbClr val="FFFFFF"/>
                </a:solidFill>
              </a:rPr>
              <a:t>randomisation</a:t>
            </a:r>
            <a:r>
              <a:rPr lang="en-US" dirty="0">
                <a:solidFill>
                  <a:srgbClr val="FFFFFF"/>
                </a:solidFill>
              </a:rPr>
              <a:t> queries</a:t>
            </a:r>
          </a:p>
          <a:p>
            <a:pPr marL="0" indent="0" algn="ctr">
              <a:buNone/>
            </a:pPr>
            <a:endParaRPr lang="en-US" dirty="0" smtClean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FFFFFF"/>
                </a:solidFill>
              </a:rPr>
              <a:t>Please call the trials office on: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FFFF"/>
                </a:solidFill>
              </a:rPr>
              <a:t>0115 823 1770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FFFFFF"/>
                </a:solidFill>
              </a:rPr>
              <a:t>o</a:t>
            </a:r>
            <a:r>
              <a:rPr lang="en-US" dirty="0" smtClean="0">
                <a:solidFill>
                  <a:srgbClr val="FFFFFF"/>
                </a:solidFill>
              </a:rPr>
              <a:t>r your coordinator</a:t>
            </a:r>
          </a:p>
          <a:p>
            <a:pPr marL="0" indent="0" algn="ctr">
              <a:buNone/>
            </a:pPr>
            <a:endParaRPr lang="en-US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FFFFFF"/>
                </a:solidFill>
              </a:rPr>
              <a:t>Please do not send </a:t>
            </a:r>
            <a:r>
              <a:rPr lang="en-US" dirty="0" err="1" smtClean="0">
                <a:solidFill>
                  <a:srgbClr val="FFFFFF"/>
                </a:solidFill>
              </a:rPr>
              <a:t>randomisation</a:t>
            </a:r>
            <a:r>
              <a:rPr lang="en-US" dirty="0" smtClean="0">
                <a:solidFill>
                  <a:srgbClr val="FFFFFF"/>
                </a:solidFill>
              </a:rPr>
              <a:t> queries to the TARDIS inbox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Title 4"/>
          <p:cNvSpPr txBox="1">
            <a:spLocks/>
          </p:cNvSpPr>
          <p:nvPr/>
        </p:nvSpPr>
        <p:spPr bwMode="auto">
          <a:xfrm>
            <a:off x="6477000" y="6477000"/>
            <a:ext cx="2667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000" dirty="0" err="1">
                <a:solidFill>
                  <a:srgbClr val="E2FA2E"/>
                </a:solidFill>
                <a:latin typeface="Verdana" charset="0"/>
              </a:rPr>
              <a:t>www.tardistrial.org</a:t>
            </a:r>
            <a:endParaRPr lang="en-GB" sz="2000" dirty="0">
              <a:solidFill>
                <a:srgbClr val="E2FA2E"/>
              </a:solidFill>
              <a:latin typeface="Verdana" charset="0"/>
            </a:endParaRPr>
          </a:p>
        </p:txBody>
      </p:sp>
      <p:pic>
        <p:nvPicPr>
          <p:cNvPr id="6" name="Picture 18" descr="Logo rounded dia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5038" y="0"/>
            <a:ext cx="58896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6485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TARDIS Parallel session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Questions?</a:t>
            </a:r>
            <a:endParaRPr lang="en-GB" dirty="0"/>
          </a:p>
        </p:txBody>
      </p:sp>
      <p:sp>
        <p:nvSpPr>
          <p:cNvPr id="6" name="Title 4"/>
          <p:cNvSpPr txBox="1">
            <a:spLocks/>
          </p:cNvSpPr>
          <p:nvPr/>
        </p:nvSpPr>
        <p:spPr bwMode="auto">
          <a:xfrm>
            <a:off x="6477000" y="6477000"/>
            <a:ext cx="2667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000" dirty="0" err="1">
                <a:solidFill>
                  <a:srgbClr val="E2FA2E"/>
                </a:solidFill>
                <a:latin typeface="Verdana" charset="0"/>
              </a:rPr>
              <a:t>www.tardistrial.org</a:t>
            </a:r>
            <a:endParaRPr lang="en-GB" sz="2000" dirty="0">
              <a:solidFill>
                <a:srgbClr val="E2FA2E"/>
              </a:solidFill>
              <a:latin typeface="Verdana" charset="0"/>
            </a:endParaRPr>
          </a:p>
        </p:txBody>
      </p:sp>
      <p:pic>
        <p:nvPicPr>
          <p:cNvPr id="7" name="Picture 18" descr="Logo rounded dia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5038" y="0"/>
            <a:ext cx="58896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0186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FFFF00"/>
                </a:solidFill>
                <a:ea typeface="ＭＳ Ｐゴシック" charset="0"/>
                <a:cs typeface="ＭＳ Ｐゴシック" charset="0"/>
              </a:rPr>
              <a:t>TARDIS: </a:t>
            </a:r>
            <a:r>
              <a:rPr lang="en-US" dirty="0" smtClean="0">
                <a:solidFill>
                  <a:srgbClr val="FFFF00"/>
                </a:solidFill>
                <a:ea typeface="ＭＳ Ｐゴシック" charset="0"/>
                <a:cs typeface="ＭＳ Ｐゴシック" charset="0"/>
              </a:rPr>
              <a:t>Who’s who</a:t>
            </a:r>
            <a:endParaRPr lang="en-US" dirty="0">
              <a:solidFill>
                <a:srgbClr val="FFFF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59395" name="Content Placeholder 3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6"/>
          </a:xfrm>
        </p:spPr>
        <p:txBody>
          <a:bodyPr>
            <a:normAutofit fontScale="62500" lnSpcReduction="20000"/>
          </a:bodyPr>
          <a:lstStyle/>
          <a:p>
            <a:pPr>
              <a:buFont typeface="Wingdings 3" charset="0"/>
              <a:buNone/>
            </a:pPr>
            <a:r>
              <a:rPr lang="en-US" dirty="0" smtClean="0">
                <a:solidFill>
                  <a:srgbClr val="FFFFFF"/>
                </a:solidFill>
                <a:latin typeface="Verdana" charset="0"/>
                <a:ea typeface="MS PGothic" charset="0"/>
              </a:rPr>
              <a:t>Trial Manager – Di Havard</a:t>
            </a:r>
          </a:p>
          <a:p>
            <a:pPr>
              <a:buFont typeface="Wingdings 3" charset="0"/>
              <a:buNone/>
            </a:pPr>
            <a:endParaRPr lang="en-US" sz="1100" dirty="0" smtClean="0">
              <a:solidFill>
                <a:srgbClr val="FFFFFF"/>
              </a:solidFill>
              <a:latin typeface="Verdana" charset="0"/>
              <a:ea typeface="MS PGothic" charset="0"/>
            </a:endParaRPr>
          </a:p>
          <a:p>
            <a:pPr>
              <a:buFont typeface="Wingdings 3" charset="0"/>
              <a:buNone/>
            </a:pPr>
            <a:r>
              <a:rPr lang="en-US" dirty="0" smtClean="0">
                <a:solidFill>
                  <a:srgbClr val="FFFFFF"/>
                </a:solidFill>
                <a:latin typeface="Verdana" charset="0"/>
                <a:ea typeface="MS PGothic" charset="0"/>
              </a:rPr>
              <a:t>UK Coordinators – Margaret Adrian, Michael Stringer &amp; Jamie </a:t>
            </a:r>
            <a:r>
              <a:rPr lang="en-US" dirty="0" err="1" smtClean="0">
                <a:solidFill>
                  <a:srgbClr val="FFFFFF"/>
                </a:solidFill>
                <a:latin typeface="Verdana" charset="0"/>
                <a:ea typeface="MS PGothic" charset="0"/>
              </a:rPr>
              <a:t>Longmate</a:t>
            </a:r>
            <a:endParaRPr lang="en-US" dirty="0" smtClean="0">
              <a:solidFill>
                <a:srgbClr val="FFFFFF"/>
              </a:solidFill>
              <a:latin typeface="Verdana" charset="0"/>
              <a:ea typeface="MS PGothic" charset="0"/>
            </a:endParaRPr>
          </a:p>
          <a:p>
            <a:pPr>
              <a:buFont typeface="Wingdings 3" charset="0"/>
              <a:buNone/>
            </a:pPr>
            <a:endParaRPr lang="en-US" sz="1100" dirty="0" smtClean="0">
              <a:solidFill>
                <a:srgbClr val="FFFFFF"/>
              </a:solidFill>
              <a:latin typeface="Verdana" charset="0"/>
              <a:ea typeface="MS PGothic" charset="0"/>
            </a:endParaRPr>
          </a:p>
          <a:p>
            <a:pPr>
              <a:buFont typeface="Wingdings 3" charset="0"/>
              <a:buNone/>
            </a:pPr>
            <a:r>
              <a:rPr lang="en-US" dirty="0" smtClean="0">
                <a:solidFill>
                  <a:srgbClr val="FFFFFF"/>
                </a:solidFill>
                <a:latin typeface="Verdana" charset="0"/>
                <a:ea typeface="MS PGothic" charset="0"/>
              </a:rPr>
              <a:t>International Coordinator – Jo Keeling, &amp; James Kirby </a:t>
            </a:r>
          </a:p>
          <a:p>
            <a:pPr>
              <a:buFont typeface="Wingdings 3" charset="0"/>
              <a:buNone/>
            </a:pPr>
            <a:endParaRPr lang="en-US" sz="1100" dirty="0" smtClean="0">
              <a:solidFill>
                <a:srgbClr val="FFFFFF"/>
              </a:solidFill>
              <a:latin typeface="Verdana" charset="0"/>
              <a:ea typeface="MS PGothic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FFFFFF"/>
                </a:solidFill>
                <a:latin typeface="Verdana" charset="0"/>
                <a:ea typeface="MS PGothic" charset="0"/>
              </a:rPr>
              <a:t>Follow up Coordinators - </a:t>
            </a:r>
            <a:r>
              <a:rPr lang="en-US" dirty="0">
                <a:solidFill>
                  <a:srgbClr val="FFFFFF"/>
                </a:solidFill>
                <a:latin typeface="Verdana" charset="0"/>
                <a:ea typeface="MS PGothic" charset="0"/>
              </a:rPr>
              <a:t>Jo Keeling</a:t>
            </a:r>
            <a:r>
              <a:rPr lang="en-US" dirty="0" smtClean="0">
                <a:solidFill>
                  <a:srgbClr val="FFFFFF"/>
                </a:solidFill>
                <a:latin typeface="Verdana" charset="0"/>
                <a:ea typeface="MS PGothic" charset="0"/>
              </a:rPr>
              <a:t>, </a:t>
            </a:r>
            <a:r>
              <a:rPr lang="en-US" dirty="0">
                <a:solidFill>
                  <a:srgbClr val="FFFFFF"/>
                </a:solidFill>
                <a:latin typeface="Verdana" charset="0"/>
                <a:ea typeface="MS PGothic" charset="0"/>
              </a:rPr>
              <a:t>James Kirby </a:t>
            </a:r>
            <a:r>
              <a:rPr lang="en-US" dirty="0" smtClean="0">
                <a:solidFill>
                  <a:srgbClr val="FFFFFF"/>
                </a:solidFill>
                <a:latin typeface="Verdana" charset="0"/>
                <a:ea typeface="MS PGothic" charset="0"/>
              </a:rPr>
              <a:t>&amp; Jenny Smithson</a:t>
            </a:r>
          </a:p>
          <a:p>
            <a:pPr>
              <a:buNone/>
            </a:pPr>
            <a:endParaRPr lang="en-US" sz="1300" dirty="0" smtClean="0">
              <a:solidFill>
                <a:srgbClr val="FFFFFF"/>
              </a:solidFill>
              <a:latin typeface="Verdana" charset="0"/>
              <a:ea typeface="MS PGothic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FFFFFF"/>
                </a:solidFill>
                <a:latin typeface="Verdana" charset="0"/>
                <a:ea typeface="MS PGothic" charset="0"/>
              </a:rPr>
              <a:t>Programmer – Richard Dooley</a:t>
            </a:r>
          </a:p>
          <a:p>
            <a:pPr>
              <a:buNone/>
            </a:pPr>
            <a:endParaRPr lang="en-US" sz="1500" dirty="0" smtClean="0">
              <a:solidFill>
                <a:srgbClr val="FFFFFF"/>
              </a:solidFill>
              <a:latin typeface="Verdana" charset="0"/>
              <a:ea typeface="MS PGothic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FFFFFF"/>
                </a:solidFill>
                <a:latin typeface="Verdana" charset="0"/>
                <a:ea typeface="MS PGothic" charset="0"/>
              </a:rPr>
              <a:t>Data &amp; Imaging – Dawn </a:t>
            </a:r>
            <a:r>
              <a:rPr lang="en-US" dirty="0" err="1" smtClean="0">
                <a:solidFill>
                  <a:srgbClr val="FFFFFF"/>
                </a:solidFill>
                <a:latin typeface="Verdana" charset="0"/>
                <a:ea typeface="MS PGothic" charset="0"/>
              </a:rPr>
              <a:t>Hazle</a:t>
            </a:r>
            <a:endParaRPr lang="en-US" dirty="0" smtClean="0">
              <a:solidFill>
                <a:srgbClr val="FFFFFF"/>
              </a:solidFill>
              <a:latin typeface="Verdana" charset="0"/>
              <a:ea typeface="MS PGothic" charset="0"/>
            </a:endParaRPr>
          </a:p>
          <a:p>
            <a:pPr>
              <a:buNone/>
            </a:pPr>
            <a:endParaRPr lang="en-US" sz="1300" dirty="0" smtClean="0">
              <a:solidFill>
                <a:srgbClr val="FFFFFF"/>
              </a:solidFill>
              <a:latin typeface="Verdana" charset="0"/>
              <a:ea typeface="MS PGothic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FFFFFF"/>
                </a:solidFill>
                <a:latin typeface="Verdana" charset="0"/>
                <a:ea typeface="MS PGothic" charset="0"/>
              </a:rPr>
              <a:t>Administrator – Yvonne Smallwood</a:t>
            </a:r>
          </a:p>
          <a:p>
            <a:pPr>
              <a:buNone/>
            </a:pPr>
            <a:endParaRPr lang="en-US" sz="1500" dirty="0" smtClean="0">
              <a:solidFill>
                <a:srgbClr val="FFFFFF"/>
              </a:solidFill>
              <a:latin typeface="Verdana" charset="0"/>
              <a:ea typeface="MS PGothic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FFFFFF"/>
                </a:solidFill>
                <a:latin typeface="Verdana" charset="0"/>
                <a:ea typeface="MS PGothic" charset="0"/>
              </a:rPr>
              <a:t>Statistician – Lisa Woodhouse </a:t>
            </a:r>
            <a:endParaRPr lang="en-US" dirty="0">
              <a:solidFill>
                <a:srgbClr val="FFFFFF"/>
              </a:solidFill>
              <a:latin typeface="Verdana" charset="0"/>
              <a:ea typeface="MS PGothic" charset="0"/>
            </a:endParaRPr>
          </a:p>
          <a:p>
            <a:pPr>
              <a:buFont typeface="Wingdings 3" charset="0"/>
              <a:buNone/>
            </a:pPr>
            <a:endParaRPr lang="en-US" dirty="0">
              <a:solidFill>
                <a:srgbClr val="FFFFFF"/>
              </a:solidFill>
              <a:latin typeface="Verdana" charset="0"/>
              <a:ea typeface="MS PGothic" charset="0"/>
            </a:endParaRPr>
          </a:p>
          <a:p>
            <a:pPr>
              <a:buFont typeface="Wingdings 3" charset="0"/>
              <a:buNone/>
            </a:pPr>
            <a:r>
              <a:rPr lang="en-US" dirty="0">
                <a:solidFill>
                  <a:srgbClr val="FFFFFF"/>
                </a:solidFill>
                <a:latin typeface="Verdana" charset="0"/>
                <a:ea typeface="MS PGothic" charset="0"/>
              </a:rPr>
              <a:t>Tel:  +44 (0) 115 823 </a:t>
            </a:r>
            <a:r>
              <a:rPr lang="en-US" dirty="0" smtClean="0">
                <a:solidFill>
                  <a:srgbClr val="FFFFFF"/>
                </a:solidFill>
                <a:latin typeface="Verdana" charset="0"/>
                <a:ea typeface="MS PGothic" charset="0"/>
              </a:rPr>
              <a:t>1770</a:t>
            </a:r>
          </a:p>
          <a:p>
            <a:pPr>
              <a:buFont typeface="Wingdings 3" charset="0"/>
              <a:buNone/>
            </a:pPr>
            <a:r>
              <a:rPr lang="en-US" dirty="0" smtClean="0">
                <a:solidFill>
                  <a:srgbClr val="FFFFFF"/>
                </a:solidFill>
                <a:latin typeface="Verdana" charset="0"/>
                <a:ea typeface="MS PGothic" charset="0"/>
              </a:rPr>
              <a:t>Fax</a:t>
            </a:r>
            <a:r>
              <a:rPr lang="en-US" dirty="0">
                <a:solidFill>
                  <a:srgbClr val="FFFFFF"/>
                </a:solidFill>
                <a:latin typeface="Verdana" charset="0"/>
                <a:ea typeface="MS PGothic" charset="0"/>
              </a:rPr>
              <a:t>:  +44 (0) 115 823 1771</a:t>
            </a:r>
          </a:p>
          <a:p>
            <a:pPr>
              <a:buFont typeface="Wingdings 3" charset="0"/>
              <a:buNone/>
            </a:pPr>
            <a:r>
              <a:rPr lang="en-US" dirty="0">
                <a:solidFill>
                  <a:srgbClr val="FFFFFF"/>
                </a:solidFill>
                <a:latin typeface="Verdana" charset="0"/>
                <a:ea typeface="MS PGothic" charset="0"/>
              </a:rPr>
              <a:t>Email: </a:t>
            </a:r>
            <a:r>
              <a:rPr lang="en-US" dirty="0" err="1">
                <a:solidFill>
                  <a:srgbClr val="FFFFFF"/>
                </a:solidFill>
                <a:latin typeface="Verdana" charset="0"/>
                <a:ea typeface="MS PGothic" charset="0"/>
              </a:rPr>
              <a:t>tardis@nottingham.ac.uk</a:t>
            </a:r>
            <a:endParaRPr lang="en-US" dirty="0">
              <a:solidFill>
                <a:srgbClr val="FFFFFF"/>
              </a:solidFill>
              <a:latin typeface="Verdana" charset="0"/>
              <a:ea typeface="MS PGothic" charset="0"/>
            </a:endParaRPr>
          </a:p>
          <a:p>
            <a:pPr>
              <a:buFont typeface="Wingdings 3" charset="0"/>
              <a:buNone/>
            </a:pPr>
            <a:r>
              <a:rPr lang="en-US" dirty="0">
                <a:solidFill>
                  <a:srgbClr val="FFFFFF"/>
                </a:solidFill>
                <a:latin typeface="Verdana" charset="0"/>
                <a:ea typeface="MS PGothic" charset="0"/>
              </a:rPr>
              <a:t>Websites:  </a:t>
            </a:r>
            <a:r>
              <a:rPr lang="en-US" dirty="0" err="1">
                <a:solidFill>
                  <a:srgbClr val="FFFFFF"/>
                </a:solidFill>
                <a:latin typeface="Verdana" charset="0"/>
                <a:ea typeface="MS PGothic" charset="0"/>
              </a:rPr>
              <a:t>www.tardistrial.org</a:t>
            </a:r>
            <a:endParaRPr lang="en-US" dirty="0">
              <a:solidFill>
                <a:srgbClr val="FFFFFF"/>
              </a:solidFill>
              <a:latin typeface="Verdana" charset="0"/>
              <a:ea typeface="MS PGothic" charset="0"/>
            </a:endParaRPr>
          </a:p>
          <a:p>
            <a:pPr marL="0" indent="0">
              <a:buFont typeface="Wingdings 3" charset="0"/>
              <a:buNone/>
            </a:pPr>
            <a:endParaRPr lang="en-US" dirty="0">
              <a:solidFill>
                <a:schemeClr val="bg1"/>
              </a:solidFill>
              <a:latin typeface="Verdana" charset="0"/>
              <a:ea typeface="MS PGothic" charset="0"/>
            </a:endParaRPr>
          </a:p>
        </p:txBody>
      </p:sp>
      <p:sp>
        <p:nvSpPr>
          <p:cNvPr id="6" name="Title 4"/>
          <p:cNvSpPr txBox="1">
            <a:spLocks/>
          </p:cNvSpPr>
          <p:nvPr/>
        </p:nvSpPr>
        <p:spPr bwMode="auto">
          <a:xfrm>
            <a:off x="6477000" y="6477000"/>
            <a:ext cx="2667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000" dirty="0" err="1">
                <a:solidFill>
                  <a:srgbClr val="E2FA2E"/>
                </a:solidFill>
                <a:latin typeface="Verdana" charset="0"/>
              </a:rPr>
              <a:t>www.tardistrial.org</a:t>
            </a:r>
            <a:endParaRPr lang="en-GB" sz="2000" dirty="0">
              <a:solidFill>
                <a:srgbClr val="E2FA2E"/>
              </a:solidFill>
              <a:latin typeface="Verdana" charset="0"/>
            </a:endParaRPr>
          </a:p>
        </p:txBody>
      </p:sp>
      <p:pic>
        <p:nvPicPr>
          <p:cNvPr id="7" name="Picture 18" descr="Logo rounded dia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5038" y="0"/>
            <a:ext cx="58896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637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FFFF00"/>
                </a:solidFill>
                <a:ea typeface="ＭＳ Ｐゴシック" charset="0"/>
                <a:cs typeface="ＭＳ Ｐゴシック" charset="0"/>
              </a:rPr>
              <a:t>UK coordinator sites</a:t>
            </a:r>
            <a:endParaRPr lang="en-US" dirty="0">
              <a:solidFill>
                <a:srgbClr val="FFFF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59395" name="Content Placeholder 3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6"/>
          </a:xfrm>
        </p:spPr>
        <p:txBody>
          <a:bodyPr>
            <a:normAutofit/>
          </a:bodyPr>
          <a:lstStyle/>
          <a:p>
            <a:pPr marL="0" indent="0">
              <a:buFont typeface="Wingdings 3" charset="0"/>
              <a:buNone/>
            </a:pPr>
            <a:r>
              <a:rPr lang="en-US" dirty="0" err="1" smtClean="0">
                <a:solidFill>
                  <a:srgbClr val="FFFFFF"/>
                </a:solidFill>
                <a:latin typeface="Verdana" charset="0"/>
                <a:ea typeface="MS PGothic" charset="0"/>
              </a:rPr>
              <a:t>Marg</a:t>
            </a:r>
            <a:r>
              <a:rPr lang="en-US" dirty="0" smtClean="0">
                <a:solidFill>
                  <a:srgbClr val="FFFFFF"/>
                </a:solidFill>
                <a:latin typeface="Verdana" charset="0"/>
                <a:ea typeface="MS PGothic" charset="0"/>
              </a:rPr>
              <a:t> – 0115 823 0210</a:t>
            </a:r>
          </a:p>
          <a:p>
            <a:pPr marL="0" indent="0">
              <a:buFont typeface="Wingdings 3" charset="0"/>
              <a:buNone/>
            </a:pPr>
            <a:endParaRPr lang="en-US" dirty="0">
              <a:solidFill>
                <a:srgbClr val="FFFFFF"/>
              </a:solidFill>
              <a:latin typeface="Verdana" charset="0"/>
              <a:ea typeface="MS PGothic" charset="0"/>
            </a:endParaRPr>
          </a:p>
          <a:p>
            <a:pPr marL="0" indent="0">
              <a:buFont typeface="Wingdings 3" charset="0"/>
              <a:buNone/>
            </a:pPr>
            <a:endParaRPr lang="en-US" dirty="0" smtClean="0">
              <a:solidFill>
                <a:srgbClr val="FFFFFF"/>
              </a:solidFill>
              <a:latin typeface="Verdana" charset="0"/>
              <a:ea typeface="MS PGothic" charset="0"/>
            </a:endParaRPr>
          </a:p>
          <a:p>
            <a:pPr marL="0" indent="0">
              <a:buFont typeface="Wingdings 3" charset="0"/>
              <a:buNone/>
            </a:pPr>
            <a:r>
              <a:rPr lang="en-US" dirty="0" smtClean="0">
                <a:solidFill>
                  <a:srgbClr val="FFFFFF"/>
                </a:solidFill>
                <a:latin typeface="Verdana" charset="0"/>
                <a:ea typeface="MS PGothic" charset="0"/>
              </a:rPr>
              <a:t>Mike – 0115 823 1910</a:t>
            </a:r>
          </a:p>
          <a:p>
            <a:pPr marL="0" indent="0">
              <a:buFont typeface="Wingdings 3" charset="0"/>
              <a:buNone/>
            </a:pPr>
            <a:endParaRPr lang="en-US" dirty="0">
              <a:solidFill>
                <a:srgbClr val="FFFFFF"/>
              </a:solidFill>
              <a:latin typeface="Verdana" charset="0"/>
              <a:ea typeface="MS PGothic" charset="0"/>
            </a:endParaRPr>
          </a:p>
          <a:p>
            <a:pPr marL="0" indent="0">
              <a:buFont typeface="Wingdings 3" charset="0"/>
              <a:buNone/>
            </a:pPr>
            <a:endParaRPr lang="en-US" dirty="0" smtClean="0">
              <a:solidFill>
                <a:srgbClr val="FFFFFF"/>
              </a:solidFill>
              <a:latin typeface="Verdana" charset="0"/>
              <a:ea typeface="MS PGothic" charset="0"/>
            </a:endParaRPr>
          </a:p>
          <a:p>
            <a:pPr marL="0" indent="0">
              <a:buFont typeface="Wingdings 3" charset="0"/>
              <a:buNone/>
            </a:pPr>
            <a:r>
              <a:rPr lang="en-US" dirty="0" smtClean="0">
                <a:solidFill>
                  <a:srgbClr val="FFFFFF"/>
                </a:solidFill>
                <a:latin typeface="Verdana" charset="0"/>
                <a:ea typeface="MS PGothic" charset="0"/>
              </a:rPr>
              <a:t>Jamie – 0115 823 1689</a:t>
            </a:r>
            <a:endParaRPr lang="en-US" dirty="0">
              <a:solidFill>
                <a:srgbClr val="FFFFFF"/>
              </a:solidFill>
              <a:latin typeface="Verdana" charset="0"/>
              <a:ea typeface="MS PGothic" charset="0"/>
            </a:endParaRPr>
          </a:p>
        </p:txBody>
      </p:sp>
      <p:sp>
        <p:nvSpPr>
          <p:cNvPr id="6" name="Title 4"/>
          <p:cNvSpPr txBox="1">
            <a:spLocks/>
          </p:cNvSpPr>
          <p:nvPr/>
        </p:nvSpPr>
        <p:spPr bwMode="auto">
          <a:xfrm>
            <a:off x="6477000" y="6477000"/>
            <a:ext cx="2667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000" dirty="0" err="1">
                <a:solidFill>
                  <a:srgbClr val="E2FA2E"/>
                </a:solidFill>
                <a:latin typeface="Verdana" charset="0"/>
              </a:rPr>
              <a:t>www.tardistrial.org</a:t>
            </a:r>
            <a:endParaRPr lang="en-GB" sz="2000" dirty="0">
              <a:solidFill>
                <a:srgbClr val="E2FA2E"/>
              </a:solidFill>
              <a:latin typeface="Verdana" charset="0"/>
            </a:endParaRPr>
          </a:p>
        </p:txBody>
      </p:sp>
      <p:pic>
        <p:nvPicPr>
          <p:cNvPr id="7" name="Picture 18" descr="Logo rounded dia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5038" y="0"/>
            <a:ext cx="58896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663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Loading doses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Ensure 300mg of aspirin and </a:t>
            </a:r>
            <a:r>
              <a:rPr lang="en-US" dirty="0" err="1" smtClean="0">
                <a:solidFill>
                  <a:srgbClr val="FFFFFF"/>
                </a:solidFill>
              </a:rPr>
              <a:t>clopidogrel</a:t>
            </a:r>
            <a:r>
              <a:rPr lang="en-US" dirty="0" smtClean="0">
                <a:solidFill>
                  <a:srgbClr val="FFFFFF"/>
                </a:solidFill>
              </a:rPr>
              <a:t> are given on the day of </a:t>
            </a:r>
            <a:r>
              <a:rPr lang="en-US" dirty="0" err="1" smtClean="0">
                <a:solidFill>
                  <a:srgbClr val="FFFFFF"/>
                </a:solidFill>
              </a:rPr>
              <a:t>randomisation</a:t>
            </a:r>
            <a:endParaRPr lang="en-US" dirty="0" smtClean="0">
              <a:solidFill>
                <a:srgbClr val="FFFFFF"/>
              </a:solidFill>
            </a:endParaRPr>
          </a:p>
          <a:p>
            <a:r>
              <a:rPr lang="en-US" dirty="0" smtClean="0">
                <a:solidFill>
                  <a:srgbClr val="FFFFFF"/>
                </a:solidFill>
              </a:rPr>
              <a:t>If 75mg has been given before </a:t>
            </a:r>
            <a:r>
              <a:rPr lang="en-US" dirty="0" err="1" smtClean="0">
                <a:solidFill>
                  <a:srgbClr val="FFFFFF"/>
                </a:solidFill>
              </a:rPr>
              <a:t>randomisation</a:t>
            </a:r>
            <a:r>
              <a:rPr lang="en-US" dirty="0" smtClean="0">
                <a:solidFill>
                  <a:srgbClr val="FFFFFF"/>
                </a:solidFill>
              </a:rPr>
              <a:t> please make up remainder of dose </a:t>
            </a:r>
            <a:r>
              <a:rPr lang="en-US" dirty="0" err="1" smtClean="0">
                <a:solidFill>
                  <a:srgbClr val="FFFFFF"/>
                </a:solidFill>
              </a:rPr>
              <a:t>ie</a:t>
            </a:r>
            <a:r>
              <a:rPr lang="en-US" dirty="0" smtClean="0">
                <a:solidFill>
                  <a:srgbClr val="FFFFFF"/>
                </a:solidFill>
              </a:rPr>
              <a:t>. 225mg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If </a:t>
            </a:r>
            <a:r>
              <a:rPr lang="en-US" dirty="0" err="1" smtClean="0">
                <a:solidFill>
                  <a:srgbClr val="FFFFFF"/>
                </a:solidFill>
              </a:rPr>
              <a:t>randomisation</a:t>
            </a:r>
            <a:r>
              <a:rPr lang="en-US" dirty="0" smtClean="0">
                <a:solidFill>
                  <a:srgbClr val="FFFFFF"/>
                </a:solidFill>
              </a:rPr>
              <a:t> is not on the day of admission and 300mg aspirin has been given, a further 300mg must be given on the day of </a:t>
            </a:r>
            <a:r>
              <a:rPr lang="en-US" dirty="0" err="1" smtClean="0">
                <a:solidFill>
                  <a:srgbClr val="FFFFFF"/>
                </a:solidFill>
              </a:rPr>
              <a:t>randomisation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Title 4"/>
          <p:cNvSpPr txBox="1">
            <a:spLocks/>
          </p:cNvSpPr>
          <p:nvPr/>
        </p:nvSpPr>
        <p:spPr bwMode="auto">
          <a:xfrm>
            <a:off x="6477000" y="6477000"/>
            <a:ext cx="2667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000" dirty="0" err="1">
                <a:solidFill>
                  <a:srgbClr val="E2FA2E"/>
                </a:solidFill>
                <a:latin typeface="Verdana" charset="0"/>
              </a:rPr>
              <a:t>www.tardistrial.org</a:t>
            </a:r>
            <a:endParaRPr lang="en-GB" sz="2000" dirty="0">
              <a:solidFill>
                <a:srgbClr val="E2FA2E"/>
              </a:solidFill>
              <a:latin typeface="Verdana" charset="0"/>
            </a:endParaRPr>
          </a:p>
        </p:txBody>
      </p:sp>
      <p:pic>
        <p:nvPicPr>
          <p:cNvPr id="6" name="Picture 18" descr="Logo rounded dia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5038" y="0"/>
            <a:ext cx="58896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2198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Invoices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FFFFFF"/>
                </a:solidFill>
              </a:rPr>
              <a:t>Please advise your finance department not to send invoices to the coordinating </a:t>
            </a:r>
            <a:r>
              <a:rPr lang="en-US" dirty="0" err="1" smtClean="0">
                <a:solidFill>
                  <a:srgbClr val="FFFFFF"/>
                </a:solidFill>
              </a:rPr>
              <a:t>centre</a:t>
            </a:r>
            <a:endParaRPr lang="en-US" dirty="0" smtClean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sz="20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FFFFFF"/>
                </a:solidFill>
              </a:rPr>
              <a:t>Payments are made automatically on receipt of patient documentation and scans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523536" y="4353554"/>
            <a:ext cx="1415726" cy="612648"/>
          </a:xfrm>
          <a:prstGeom prst="wedgeRoundRect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FFFFFF"/>
                </a:solidFill>
              </a:rPr>
              <a:t>Valid Consent</a:t>
            </a:r>
            <a:endParaRPr lang="en-US" sz="2200" dirty="0">
              <a:solidFill>
                <a:srgbClr val="FFFFFF"/>
              </a:solidFill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4306507" y="4437213"/>
            <a:ext cx="1686191" cy="612648"/>
          </a:xfrm>
          <a:prstGeom prst="wedgeRoundRect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FFFFFF"/>
                </a:solidFill>
              </a:rPr>
              <a:t>Drug Chart</a:t>
            </a: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5992697" y="5417027"/>
            <a:ext cx="2243461" cy="709136"/>
          </a:xfrm>
          <a:prstGeom prst="wedgeRoundRect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FFFFFF"/>
                </a:solidFill>
              </a:rPr>
              <a:t>Clinical scan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FFFFFF"/>
                </a:solidFill>
              </a:rPr>
              <a:t>(if applicable)</a:t>
            </a:r>
            <a:endParaRPr lang="en-US" sz="2200" dirty="0">
              <a:solidFill>
                <a:srgbClr val="FFFFFF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6567286" y="4249789"/>
            <a:ext cx="2026306" cy="716413"/>
          </a:xfrm>
          <a:prstGeom prst="wedgeRoundRect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FFFFFF"/>
                </a:solidFill>
              </a:rPr>
              <a:t>Carotid </a:t>
            </a:r>
            <a:r>
              <a:rPr lang="en-US" sz="2200" dirty="0" err="1">
                <a:solidFill>
                  <a:srgbClr val="FFFFFF"/>
                </a:solidFill>
              </a:rPr>
              <a:t>doppler</a:t>
            </a:r>
            <a:r>
              <a:rPr lang="en-US" sz="2200" dirty="0">
                <a:solidFill>
                  <a:srgbClr val="FFFFFF"/>
                </a:solidFill>
              </a:rPr>
              <a:t> report</a:t>
            </a:r>
            <a:endParaRPr lang="en-US" sz="2200" dirty="0">
              <a:solidFill>
                <a:srgbClr val="FFFFFF"/>
              </a:solidFill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1079300" y="5660985"/>
            <a:ext cx="1597642" cy="612648"/>
          </a:xfrm>
          <a:prstGeom prst="wedgeRoundRect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FFFFFF"/>
                </a:solidFill>
              </a:rPr>
              <a:t>Baseline scan</a:t>
            </a: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1" name="Rounded Rectangular Callout 10"/>
          <p:cNvSpPr/>
          <p:nvPr/>
        </p:nvSpPr>
        <p:spPr>
          <a:xfrm>
            <a:off x="2457000" y="4556114"/>
            <a:ext cx="1307450" cy="612648"/>
          </a:xfrm>
          <a:prstGeom prst="wedgeRoundRect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FFFFFF"/>
                </a:solidFill>
              </a:rPr>
              <a:t>Patient details</a:t>
            </a: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3575230" y="5513515"/>
            <a:ext cx="1892728" cy="612648"/>
          </a:xfrm>
          <a:prstGeom prst="wedgeRoundRect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FFFFFF"/>
                </a:solidFill>
              </a:rPr>
              <a:t>Baseline scan report</a:t>
            </a: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4" name="Title 4"/>
          <p:cNvSpPr txBox="1">
            <a:spLocks/>
          </p:cNvSpPr>
          <p:nvPr/>
        </p:nvSpPr>
        <p:spPr bwMode="auto">
          <a:xfrm>
            <a:off x="6477000" y="6477000"/>
            <a:ext cx="2667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000" dirty="0" err="1">
                <a:solidFill>
                  <a:srgbClr val="E2FA2E"/>
                </a:solidFill>
                <a:latin typeface="Verdana" charset="0"/>
              </a:rPr>
              <a:t>www.tardistrial.org</a:t>
            </a:r>
            <a:endParaRPr lang="en-GB" sz="2000" dirty="0">
              <a:solidFill>
                <a:srgbClr val="E2FA2E"/>
              </a:solidFill>
              <a:latin typeface="Verdana" charset="0"/>
            </a:endParaRPr>
          </a:p>
        </p:txBody>
      </p:sp>
      <p:pic>
        <p:nvPicPr>
          <p:cNvPr id="15" name="Picture 18" descr="Logo rounded dia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5038" y="0"/>
            <a:ext cx="58896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150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Patient details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FFFFFF"/>
                </a:solidFill>
              </a:rPr>
              <a:t>Please ask the patient for: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FFFFFF"/>
                </a:solidFill>
              </a:rPr>
              <a:t>M</a:t>
            </a:r>
            <a:r>
              <a:rPr lang="en-US" dirty="0" smtClean="0">
                <a:solidFill>
                  <a:srgbClr val="FFFFFF"/>
                </a:solidFill>
              </a:rPr>
              <a:t>ain contact number 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FFFF"/>
                </a:solidFill>
              </a:rPr>
              <a:t>(landline and mobile number if possible)</a:t>
            </a:r>
          </a:p>
          <a:p>
            <a:pPr marL="0" indent="0">
              <a:buNone/>
            </a:pPr>
            <a:endParaRPr lang="en-US" dirty="0" smtClean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FFFFFF"/>
                </a:solidFill>
              </a:rPr>
              <a:t>Relative contact number</a:t>
            </a:r>
          </a:p>
          <a:p>
            <a:pPr marL="0" indent="0" algn="ctr">
              <a:buNone/>
            </a:pPr>
            <a:endParaRPr lang="en-US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FFFFFF"/>
                </a:solidFill>
              </a:rPr>
              <a:t>It is essential that we have as many numbers as possible in order to conduct the Day 90 follow up</a:t>
            </a:r>
            <a:endParaRPr lang="en-US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Plus 3"/>
          <p:cNvSpPr/>
          <p:nvPr/>
        </p:nvSpPr>
        <p:spPr>
          <a:xfrm>
            <a:off x="3924154" y="3192413"/>
            <a:ext cx="737680" cy="747085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6" name="Title 4"/>
          <p:cNvSpPr txBox="1">
            <a:spLocks/>
          </p:cNvSpPr>
          <p:nvPr/>
        </p:nvSpPr>
        <p:spPr bwMode="auto">
          <a:xfrm>
            <a:off x="6477000" y="6477000"/>
            <a:ext cx="2667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000" dirty="0" err="1">
                <a:solidFill>
                  <a:srgbClr val="E2FA2E"/>
                </a:solidFill>
                <a:latin typeface="Verdana" charset="0"/>
              </a:rPr>
              <a:t>www.tardistrial.org</a:t>
            </a:r>
            <a:endParaRPr lang="en-GB" sz="2000" dirty="0">
              <a:solidFill>
                <a:srgbClr val="E2FA2E"/>
              </a:solidFill>
              <a:latin typeface="Verdana" charset="0"/>
            </a:endParaRPr>
          </a:p>
        </p:txBody>
      </p:sp>
      <p:pic>
        <p:nvPicPr>
          <p:cNvPr id="7" name="Picture 18" descr="Logo rounded dia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5038" y="0"/>
            <a:ext cx="58896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4450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Patient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Please ensure that you include the NHS number</a:t>
            </a:r>
          </a:p>
          <a:p>
            <a:endParaRPr lang="en-US" smtClean="0"/>
          </a:p>
          <a:p>
            <a:r>
              <a:rPr lang="en-US" smtClean="0"/>
              <a:t>This is needed to check the participants status before follow up at Day 90</a:t>
            </a:r>
            <a:endParaRPr lang="en-US" dirty="0"/>
          </a:p>
        </p:txBody>
      </p:sp>
      <p:sp>
        <p:nvSpPr>
          <p:cNvPr id="5" name="Title 4"/>
          <p:cNvSpPr txBox="1">
            <a:spLocks/>
          </p:cNvSpPr>
          <p:nvPr/>
        </p:nvSpPr>
        <p:spPr bwMode="auto">
          <a:xfrm>
            <a:off x="6477000" y="6477000"/>
            <a:ext cx="2667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000" dirty="0" err="1">
                <a:solidFill>
                  <a:srgbClr val="E2FA2E"/>
                </a:solidFill>
                <a:latin typeface="Verdana" charset="0"/>
              </a:rPr>
              <a:t>www.tardistrial.org</a:t>
            </a:r>
            <a:endParaRPr lang="en-GB" sz="2000" dirty="0">
              <a:solidFill>
                <a:srgbClr val="E2FA2E"/>
              </a:solidFill>
              <a:latin typeface="Verdana" charset="0"/>
            </a:endParaRPr>
          </a:p>
        </p:txBody>
      </p:sp>
      <p:pic>
        <p:nvPicPr>
          <p:cNvPr id="8" name="Picture 18" descr="Logo rounded dia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5038" y="0"/>
            <a:ext cx="58896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2408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Faxes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6" name="Content Placeholder 5" descr="Screen Shot 2015-09-10 at 12.38.17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7" b="1787"/>
          <a:stretch>
            <a:fillRect/>
          </a:stretch>
        </p:blipFill>
        <p:spPr>
          <a:xfrm>
            <a:off x="457200" y="1600201"/>
            <a:ext cx="3033471" cy="1668292"/>
          </a:xfrm>
        </p:spPr>
      </p:pic>
      <p:pic>
        <p:nvPicPr>
          <p:cNvPr id="7" name="Picture 6" descr="Screen Shot 2015-09-10 at 12.42.19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7917" y="1681845"/>
            <a:ext cx="4588883" cy="345167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7504" y="5220488"/>
            <a:ext cx="441098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FFFFFF"/>
                </a:solidFill>
                <a:ea typeface="ＭＳ Ｐゴシック" charset="0"/>
                <a:cs typeface="Verdana"/>
              </a:rPr>
              <a:t>Fax issues explained</a:t>
            </a:r>
            <a:endParaRPr lang="en-US" sz="3200" dirty="0">
              <a:solidFill>
                <a:srgbClr val="FFFFFF"/>
              </a:solidFill>
              <a:ea typeface="ＭＳ Ｐゴシック" charset="0"/>
              <a:cs typeface="Verdana"/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 bwMode="auto">
          <a:xfrm>
            <a:off x="6477000" y="6477000"/>
            <a:ext cx="2667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000" dirty="0" err="1">
                <a:solidFill>
                  <a:srgbClr val="E2FA2E"/>
                </a:solidFill>
                <a:latin typeface="Verdana" charset="0"/>
              </a:rPr>
              <a:t>www.tardistrial.org</a:t>
            </a:r>
            <a:endParaRPr lang="en-GB" sz="2000" dirty="0">
              <a:solidFill>
                <a:srgbClr val="E2FA2E"/>
              </a:solidFill>
              <a:latin typeface="Verdana" charset="0"/>
            </a:endParaRPr>
          </a:p>
        </p:txBody>
      </p:sp>
      <p:pic>
        <p:nvPicPr>
          <p:cNvPr id="11" name="Picture 18" descr="Logo rounded dia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5038" y="0"/>
            <a:ext cx="58896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375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Frozen samples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FFFFFF"/>
                </a:solidFill>
              </a:rPr>
              <a:t>Please inform the coordinating </a:t>
            </a:r>
            <a:r>
              <a:rPr lang="en-US" dirty="0" err="1" smtClean="0">
                <a:solidFill>
                  <a:srgbClr val="FFFFFF"/>
                </a:solidFill>
              </a:rPr>
              <a:t>centre</a:t>
            </a:r>
            <a:r>
              <a:rPr lang="en-US" dirty="0" smtClean="0">
                <a:solidFill>
                  <a:srgbClr val="FFFFFF"/>
                </a:solidFill>
              </a:rPr>
              <a:t> as soon as possible if you have any issues with frozen samples</a:t>
            </a:r>
          </a:p>
          <a:p>
            <a:pPr marL="0" indent="0" algn="ctr">
              <a:buNone/>
            </a:pPr>
            <a:endParaRPr lang="en-US" sz="20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FFFFFF"/>
                </a:solidFill>
              </a:rPr>
              <a:t>Please do not throw away any samples which have defrosted, we will arrange for immediate collection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Title 4"/>
          <p:cNvSpPr txBox="1">
            <a:spLocks/>
          </p:cNvSpPr>
          <p:nvPr/>
        </p:nvSpPr>
        <p:spPr bwMode="auto">
          <a:xfrm>
            <a:off x="6477000" y="6477000"/>
            <a:ext cx="2667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r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sz="2000" dirty="0" err="1">
                <a:solidFill>
                  <a:srgbClr val="E2FA2E"/>
                </a:solidFill>
                <a:latin typeface="Verdana" charset="0"/>
              </a:rPr>
              <a:t>www.tardistrial.org</a:t>
            </a:r>
            <a:endParaRPr lang="en-GB" sz="2000" dirty="0">
              <a:solidFill>
                <a:srgbClr val="E2FA2E"/>
              </a:solidFill>
              <a:latin typeface="Verdana" charset="0"/>
            </a:endParaRPr>
          </a:p>
        </p:txBody>
      </p:sp>
      <p:pic>
        <p:nvPicPr>
          <p:cNvPr id="6" name="Picture 18" descr="Logo rounded dia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5038" y="0"/>
            <a:ext cx="58896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6211873"/>
      </p:ext>
    </p:extLst>
  </p:cSld>
  <p:clrMapOvr>
    <a:masterClrMapping/>
  </p:clrMapOvr>
</p:sld>
</file>

<file path=ppt/theme/theme1.xml><?xml version="1.0" encoding="utf-8"?>
<a:theme xmlns:a="http://schemas.openxmlformats.org/drawingml/2006/main" name="Bath Verdana">
  <a:themeElements>
    <a:clrScheme name="">
      <a:dk1>
        <a:srgbClr val="000000"/>
      </a:dk1>
      <a:lt1>
        <a:srgbClr val="FFFFFF"/>
      </a:lt1>
      <a:dk2>
        <a:srgbClr val="114FFB"/>
      </a:dk2>
      <a:lt2>
        <a:srgbClr val="E2FA2E"/>
      </a:lt2>
      <a:accent1>
        <a:srgbClr val="00B7A5"/>
      </a:accent1>
      <a:accent2>
        <a:srgbClr val="D49FFF"/>
      </a:accent2>
      <a:accent3>
        <a:srgbClr val="AAB2FD"/>
      </a:accent3>
      <a:accent4>
        <a:srgbClr val="DADADA"/>
      </a:accent4>
      <a:accent5>
        <a:srgbClr val="AAD8CF"/>
      </a:accent5>
      <a:accent6>
        <a:srgbClr val="C090E7"/>
      </a:accent6>
      <a:hlink>
        <a:srgbClr val="7B00E4"/>
      </a:hlink>
      <a:folHlink>
        <a:srgbClr val="618FFD"/>
      </a:folHlink>
    </a:clrScheme>
    <a:fontScheme name="Bath 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1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11" charset="0"/>
          </a:defRPr>
        </a:defPPr>
      </a:lstStyle>
    </a:lnDef>
  </a:objectDefaults>
  <a:extraClrSchemeLst>
    <a:extraClrScheme>
      <a:clrScheme name="Bath Verdan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th Verdan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th Verdan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th Verdan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th Verdan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th Verdan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th Verdan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396</Words>
  <Application>Microsoft Office PowerPoint</Application>
  <PresentationFormat>On-screen Show (4:3)</PresentationFormat>
  <Paragraphs>103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Bath Verdana</vt:lpstr>
      <vt:lpstr>Triple Antiplatelets for Reducing Dependency after Ischaemic Stroke</vt:lpstr>
      <vt:lpstr>TARDIS: Who’s who</vt:lpstr>
      <vt:lpstr>UK coordinator sites</vt:lpstr>
      <vt:lpstr>Loading doses</vt:lpstr>
      <vt:lpstr>Invoices</vt:lpstr>
      <vt:lpstr>Patient details</vt:lpstr>
      <vt:lpstr>Patient details</vt:lpstr>
      <vt:lpstr>Faxes</vt:lpstr>
      <vt:lpstr>Frozen samples</vt:lpstr>
      <vt:lpstr>Delegation Log</vt:lpstr>
      <vt:lpstr>Randomisation</vt:lpstr>
      <vt:lpstr>TARDIS Parallel session</vt:lpstr>
    </vt:vector>
  </TitlesOfParts>
  <Company>University Of Nottingham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Triple Antiplatelets for Reducing Dependency after Ischaemic Stroke</dc:title>
  <dc:creator>Dawn Hazle</dc:creator>
  <cp:lastModifiedBy>Dawn Hazle</cp:lastModifiedBy>
  <cp:revision>1</cp:revision>
  <dcterms:created xsi:type="dcterms:W3CDTF">2015-10-09T14:05:24Z</dcterms:created>
  <dcterms:modified xsi:type="dcterms:W3CDTF">2015-10-09T14:05:56Z</dcterms:modified>
</cp:coreProperties>
</file>